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166979-80BE-4456-A4F1-550A4BDFF723}"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s-CO"/>
        </a:p>
      </dgm:t>
    </dgm:pt>
    <dgm:pt modelId="{42B39156-DED7-4641-9898-A094E461E4FD}">
      <dgm:prSet custT="1"/>
      <dgm:spPr>
        <a:solidFill>
          <a:srgbClr val="7030A0"/>
        </a:solidFill>
      </dgm:spPr>
      <dgm:t>
        <a:bodyPr/>
        <a:lstStyle/>
        <a:p>
          <a:pPr rtl="0"/>
          <a:r>
            <a:rPr lang="es-CO" sz="4400" dirty="0" smtClean="0">
              <a:solidFill>
                <a:srgbClr val="FFFF00"/>
              </a:solidFill>
              <a:latin typeface="Algerian" pitchFamily="82" charset="0"/>
            </a:rPr>
            <a:t>TIPOS DE PROFETAS </a:t>
          </a:r>
          <a:br>
            <a:rPr lang="es-CO" sz="4400" dirty="0" smtClean="0">
              <a:solidFill>
                <a:srgbClr val="FFFF00"/>
              </a:solidFill>
              <a:latin typeface="Algerian" pitchFamily="82" charset="0"/>
            </a:rPr>
          </a:br>
          <a:r>
            <a:rPr lang="es-CO" sz="4400" dirty="0" smtClean="0">
              <a:solidFill>
                <a:srgbClr val="FFFF00"/>
              </a:solidFill>
              <a:latin typeface="Algerian" pitchFamily="82" charset="0"/>
            </a:rPr>
            <a:t>Y QUE ES UN PROFETA</a:t>
          </a:r>
          <a:endParaRPr lang="es-CO" sz="4400" dirty="0">
            <a:solidFill>
              <a:srgbClr val="FFFF00"/>
            </a:solidFill>
            <a:latin typeface="Algerian" pitchFamily="82" charset="0"/>
          </a:endParaRPr>
        </a:p>
      </dgm:t>
    </dgm:pt>
    <dgm:pt modelId="{B64A1D07-3D84-461E-BB4F-BA23D39F3037}" type="parTrans" cxnId="{ECAA5A88-652D-461A-AEF3-10F257D5CC9B}">
      <dgm:prSet/>
      <dgm:spPr/>
      <dgm:t>
        <a:bodyPr/>
        <a:lstStyle/>
        <a:p>
          <a:endParaRPr lang="es-CO"/>
        </a:p>
      </dgm:t>
    </dgm:pt>
    <dgm:pt modelId="{40D33954-9576-4899-B3E1-A9A3004F6A8C}" type="sibTrans" cxnId="{ECAA5A88-652D-461A-AEF3-10F257D5CC9B}">
      <dgm:prSet/>
      <dgm:spPr/>
      <dgm:t>
        <a:bodyPr/>
        <a:lstStyle/>
        <a:p>
          <a:endParaRPr lang="es-CO"/>
        </a:p>
      </dgm:t>
    </dgm:pt>
    <dgm:pt modelId="{9EF2B6A2-4F5F-491E-A8E9-F02D8A4B88F9}" type="pres">
      <dgm:prSet presAssocID="{3B166979-80BE-4456-A4F1-550A4BDFF723}" presName="Name0" presStyleCnt="0">
        <dgm:presLayoutVars>
          <dgm:dir/>
          <dgm:animLvl val="lvl"/>
          <dgm:resizeHandles val="exact"/>
        </dgm:presLayoutVars>
      </dgm:prSet>
      <dgm:spPr/>
      <dgm:t>
        <a:bodyPr/>
        <a:lstStyle/>
        <a:p>
          <a:endParaRPr lang="es-CO"/>
        </a:p>
      </dgm:t>
    </dgm:pt>
    <dgm:pt modelId="{41CF638C-DEB9-43C2-AEE8-2D2408806C50}" type="pres">
      <dgm:prSet presAssocID="{42B39156-DED7-4641-9898-A094E461E4FD}" presName="composite" presStyleCnt="0"/>
      <dgm:spPr/>
    </dgm:pt>
    <dgm:pt modelId="{11A08DD1-7799-4B45-B8A3-58E77A1D7FBB}" type="pres">
      <dgm:prSet presAssocID="{42B39156-DED7-4641-9898-A094E461E4FD}" presName="parTx" presStyleLbl="alignNode1" presStyleIdx="0" presStyleCnt="1">
        <dgm:presLayoutVars>
          <dgm:chMax val="0"/>
          <dgm:chPref val="0"/>
          <dgm:bulletEnabled val="1"/>
        </dgm:presLayoutVars>
      </dgm:prSet>
      <dgm:spPr/>
      <dgm:t>
        <a:bodyPr/>
        <a:lstStyle/>
        <a:p>
          <a:endParaRPr lang="es-CO"/>
        </a:p>
      </dgm:t>
    </dgm:pt>
    <dgm:pt modelId="{F93A8658-5C97-4FD2-94F0-2FB751C21408}" type="pres">
      <dgm:prSet presAssocID="{42B39156-DED7-4641-9898-A094E461E4FD}" presName="desTx" presStyleLbl="alignAccFollowNode1" presStyleIdx="0" presStyleCnt="1">
        <dgm:presLayoutVars>
          <dgm:bulletEnabled val="1"/>
        </dgm:presLayoutVars>
      </dgm:prSet>
      <dgm:spPr/>
    </dgm:pt>
  </dgm:ptLst>
  <dgm:cxnLst>
    <dgm:cxn modelId="{ECAA5A88-652D-461A-AEF3-10F257D5CC9B}" srcId="{3B166979-80BE-4456-A4F1-550A4BDFF723}" destId="{42B39156-DED7-4641-9898-A094E461E4FD}" srcOrd="0" destOrd="0" parTransId="{B64A1D07-3D84-461E-BB4F-BA23D39F3037}" sibTransId="{40D33954-9576-4899-B3E1-A9A3004F6A8C}"/>
    <dgm:cxn modelId="{702EDB0D-C56D-49B4-8132-11A331625D36}" type="presOf" srcId="{42B39156-DED7-4641-9898-A094E461E4FD}" destId="{11A08DD1-7799-4B45-B8A3-58E77A1D7FBB}" srcOrd="0" destOrd="0" presId="urn:microsoft.com/office/officeart/2005/8/layout/hList1"/>
    <dgm:cxn modelId="{88F0B706-6D40-49E9-9C27-2C182EBD9585}" type="presOf" srcId="{3B166979-80BE-4456-A4F1-550A4BDFF723}" destId="{9EF2B6A2-4F5F-491E-A8E9-F02D8A4B88F9}" srcOrd="0" destOrd="0" presId="urn:microsoft.com/office/officeart/2005/8/layout/hList1"/>
    <dgm:cxn modelId="{1462AE0A-300E-4667-8B9A-8B282F465DE1}" type="presParOf" srcId="{9EF2B6A2-4F5F-491E-A8E9-F02D8A4B88F9}" destId="{41CF638C-DEB9-43C2-AEE8-2D2408806C50}" srcOrd="0" destOrd="0" presId="urn:microsoft.com/office/officeart/2005/8/layout/hList1"/>
    <dgm:cxn modelId="{041F7BC3-191E-46B6-B7C5-E240D630639F}" type="presParOf" srcId="{41CF638C-DEB9-43C2-AEE8-2D2408806C50}" destId="{11A08DD1-7799-4B45-B8A3-58E77A1D7FBB}" srcOrd="0" destOrd="0" presId="urn:microsoft.com/office/officeart/2005/8/layout/hList1"/>
    <dgm:cxn modelId="{75390A57-5D2E-484B-97C1-06F95ADB4B1B}" type="presParOf" srcId="{41CF638C-DEB9-43C2-AEE8-2D2408806C50}" destId="{F93A8658-5C97-4FD2-94F0-2FB751C2140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A08DD1-7799-4B45-B8A3-58E77A1D7FBB}">
      <dsp:nvSpPr>
        <dsp:cNvPr id="0" name=""/>
        <dsp:cNvSpPr/>
      </dsp:nvSpPr>
      <dsp:spPr>
        <a:xfrm>
          <a:off x="3795" y="0"/>
          <a:ext cx="7764809" cy="1542032"/>
        </a:xfrm>
        <a:prstGeom prst="rect">
          <a:avLst/>
        </a:prstGeom>
        <a:solidFill>
          <a:srgbClr val="7030A0"/>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2928" tIns="178816" rIns="312928" bIns="178816" numCol="1" spcCol="1270" anchor="ctr" anchorCtr="0">
          <a:noAutofit/>
        </a:bodyPr>
        <a:lstStyle/>
        <a:p>
          <a:pPr lvl="0" algn="ctr" defTabSz="1955800" rtl="0">
            <a:lnSpc>
              <a:spcPct val="90000"/>
            </a:lnSpc>
            <a:spcBef>
              <a:spcPct val="0"/>
            </a:spcBef>
            <a:spcAft>
              <a:spcPct val="35000"/>
            </a:spcAft>
          </a:pPr>
          <a:r>
            <a:rPr lang="es-CO" sz="4400" kern="1200" dirty="0" smtClean="0">
              <a:solidFill>
                <a:srgbClr val="FFFF00"/>
              </a:solidFill>
              <a:latin typeface="Algerian" pitchFamily="82" charset="0"/>
            </a:rPr>
            <a:t>TIPOS DE PROFETAS </a:t>
          </a:r>
          <a:br>
            <a:rPr lang="es-CO" sz="4400" kern="1200" dirty="0" smtClean="0">
              <a:solidFill>
                <a:srgbClr val="FFFF00"/>
              </a:solidFill>
              <a:latin typeface="Algerian" pitchFamily="82" charset="0"/>
            </a:rPr>
          </a:br>
          <a:r>
            <a:rPr lang="es-CO" sz="4400" kern="1200" dirty="0" smtClean="0">
              <a:solidFill>
                <a:srgbClr val="FFFF00"/>
              </a:solidFill>
              <a:latin typeface="Algerian" pitchFamily="82" charset="0"/>
            </a:rPr>
            <a:t>Y QUE ES UN PROFETA</a:t>
          </a:r>
          <a:endParaRPr lang="es-CO" sz="4400" kern="1200" dirty="0">
            <a:solidFill>
              <a:srgbClr val="FFFF00"/>
            </a:solidFill>
            <a:latin typeface="Algerian" pitchFamily="82" charset="0"/>
          </a:endParaRPr>
        </a:p>
      </dsp:txBody>
      <dsp:txXfrm>
        <a:off x="3795" y="0"/>
        <a:ext cx="7764809" cy="1542032"/>
      </dsp:txXfrm>
    </dsp:sp>
    <dsp:sp modelId="{F93A8658-5C97-4FD2-94F0-2FB751C21408}">
      <dsp:nvSpPr>
        <dsp:cNvPr id="0" name=""/>
        <dsp:cNvSpPr/>
      </dsp:nvSpPr>
      <dsp:spPr>
        <a:xfrm>
          <a:off x="3795" y="1542032"/>
          <a:ext cx="7764809" cy="0"/>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3888863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642008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3623080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4012370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30013546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3393884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1846082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1114099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3232962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27602459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1500BB01-6D67-4841-B136-8F2DDF04DCF1}" type="datetimeFigureOut">
              <a:rPr lang="es-CO" smtClean="0"/>
              <a:t>10/03/2014</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9D649785-B2A3-493C-BAD2-008381A4010F}" type="slidenum">
              <a:rPr lang="es-CO" smtClean="0"/>
              <a:t>‹Nº›</a:t>
            </a:fld>
            <a:endParaRPr lang="es-CO"/>
          </a:p>
        </p:txBody>
      </p:sp>
    </p:spTree>
    <p:extLst>
      <p:ext uri="{BB962C8B-B14F-4D97-AF65-F5344CB8AC3E}">
        <p14:creationId xmlns:p14="http://schemas.microsoft.com/office/powerpoint/2010/main" val="2401180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00BB01-6D67-4841-B136-8F2DDF04DCF1}" type="datetimeFigureOut">
              <a:rPr lang="es-CO" smtClean="0"/>
              <a:t>10/03/2014</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649785-B2A3-493C-BAD2-008381A4010F}" type="slidenum">
              <a:rPr lang="es-CO" smtClean="0"/>
              <a:t>‹Nº›</a:t>
            </a:fld>
            <a:endParaRPr lang="es-CO"/>
          </a:p>
        </p:txBody>
      </p:sp>
    </p:spTree>
    <p:extLst>
      <p:ext uri="{BB962C8B-B14F-4D97-AF65-F5344CB8AC3E}">
        <p14:creationId xmlns:p14="http://schemas.microsoft.com/office/powerpoint/2010/main" val="141182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4200460219"/>
              </p:ext>
            </p:extLst>
          </p:nvPr>
        </p:nvGraphicFramePr>
        <p:xfrm>
          <a:off x="683568" y="692696"/>
          <a:ext cx="7772400" cy="1542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31840" y="2708920"/>
            <a:ext cx="3024335"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72302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CO" sz="4800" dirty="0" smtClean="0">
                <a:solidFill>
                  <a:schemeClr val="tx1"/>
                </a:solidFill>
                <a:latin typeface="Algerian" pitchFamily="82" charset="0"/>
              </a:rPr>
              <a:t>¿Quién es un profeta?</a:t>
            </a:r>
            <a:endParaRPr lang="es-CO" sz="4800" dirty="0">
              <a:solidFill>
                <a:schemeClr val="tx1"/>
              </a:solidFill>
              <a:latin typeface="Algerian" pitchFamily="82" charset="0"/>
            </a:endParaRPr>
          </a:p>
        </p:txBody>
      </p:sp>
      <p:sp>
        <p:nvSpPr>
          <p:cNvPr id="3" name="2 Marcador de contenido"/>
          <p:cNvSpPr>
            <a:spLocks noGrp="1"/>
          </p:cNvSpPr>
          <p:nvPr>
            <p:ph idx="1"/>
          </p:nvPr>
        </p:nvSpPr>
        <p:spPr>
          <a:xfrm>
            <a:off x="611560" y="1783560"/>
            <a:ext cx="8280920" cy="4572000"/>
          </a:xfrm>
        </p:spPr>
        <p:txBody>
          <a:bodyPr>
            <a:normAutofit fontScale="92500" lnSpcReduction="10000"/>
          </a:bodyPr>
          <a:lstStyle/>
          <a:p>
            <a:pPr marL="68580" indent="0" algn="ctr">
              <a:buNone/>
            </a:pPr>
            <a:r>
              <a:rPr lang="es-CO" sz="3500" b="1" dirty="0" smtClean="0">
                <a:solidFill>
                  <a:srgbClr val="FFFF00"/>
                </a:solidFill>
              </a:rPr>
              <a:t>El Diccionario define a un profeta como el que es: «Inspirado </a:t>
            </a:r>
            <a:r>
              <a:rPr lang="es-CO" sz="3500" b="1" dirty="0">
                <a:solidFill>
                  <a:srgbClr val="FFFF00"/>
                </a:solidFill>
              </a:rPr>
              <a:t>por Dios, habla en su nombre anunciando sucesos futuros, </a:t>
            </a:r>
            <a:r>
              <a:rPr lang="es-CO" sz="3500" b="1" dirty="0" smtClean="0">
                <a:solidFill>
                  <a:srgbClr val="FFFF00"/>
                </a:solidFill>
              </a:rPr>
              <a:t>especialmente </a:t>
            </a:r>
            <a:r>
              <a:rPr lang="es-CO" sz="3500" b="1" dirty="0">
                <a:solidFill>
                  <a:srgbClr val="FFFF00"/>
                </a:solidFill>
              </a:rPr>
              <a:t>relacionados con el destino o la salvación del </a:t>
            </a:r>
            <a:r>
              <a:rPr lang="es-CO" sz="3500" b="1" dirty="0" smtClean="0">
                <a:solidFill>
                  <a:srgbClr val="FFFF00"/>
                </a:solidFill>
              </a:rPr>
              <a:t>hombre.</a:t>
            </a:r>
            <a:endParaRPr lang="es-CO" sz="3500" b="1" dirty="0">
              <a:solidFill>
                <a:srgbClr val="FFFF00"/>
              </a:solidFill>
            </a:endParaRPr>
          </a:p>
          <a:p>
            <a:pPr marL="68580" indent="0" algn="ctr">
              <a:buNone/>
            </a:pPr>
            <a:endParaRPr lang="es-CO" sz="3500" b="1" dirty="0">
              <a:solidFill>
                <a:srgbClr val="FFFF00"/>
              </a:solidFill>
            </a:endParaRPr>
          </a:p>
          <a:p>
            <a:pPr marL="68580" indent="0" algn="ctr">
              <a:buNone/>
            </a:pPr>
            <a:r>
              <a:rPr lang="es-CO" sz="3500" b="1" dirty="0" smtClean="0">
                <a:solidFill>
                  <a:srgbClr val="FFFF00"/>
                </a:solidFill>
              </a:rPr>
              <a:t>En </a:t>
            </a:r>
            <a:r>
              <a:rPr lang="es-CO" sz="3500" b="1" dirty="0">
                <a:solidFill>
                  <a:srgbClr val="FFFF00"/>
                </a:solidFill>
              </a:rPr>
              <a:t>un sentido amplio, hombre que acredita ser portador de la revelación divina y la explica de forma acomodada a su medio </a:t>
            </a:r>
            <a:r>
              <a:rPr lang="es-CO" sz="3500" b="1" dirty="0" smtClean="0">
                <a:solidFill>
                  <a:srgbClr val="FFFF00"/>
                </a:solidFill>
              </a:rPr>
              <a:t>ambiente</a:t>
            </a:r>
            <a:r>
              <a:rPr lang="es-CO" b="1" dirty="0" smtClean="0">
                <a:solidFill>
                  <a:srgbClr val="FFFF00"/>
                </a:solidFill>
              </a:rPr>
              <a:t>.</a:t>
            </a:r>
            <a:endParaRPr lang="es-CO" b="1" dirty="0">
              <a:solidFill>
                <a:srgbClr val="FFFF00"/>
              </a:solidFill>
            </a:endParaRPr>
          </a:p>
        </p:txBody>
      </p:sp>
    </p:spTree>
    <p:extLst>
      <p:ext uri="{BB962C8B-B14F-4D97-AF65-F5344CB8AC3E}">
        <p14:creationId xmlns:p14="http://schemas.microsoft.com/office/powerpoint/2010/main" val="67015294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VEAMOS LOS DOS TIPO DE PROFETAS QUE HAY:</a:t>
            </a:r>
            <a:r>
              <a:rPr lang="es-CO" dirty="0"/>
              <a:t/>
            </a:r>
            <a:br>
              <a:rPr lang="es-CO" dirty="0"/>
            </a:br>
            <a:endParaRPr lang="es-CO" dirty="0"/>
          </a:p>
        </p:txBody>
      </p:sp>
      <p:sp>
        <p:nvSpPr>
          <p:cNvPr id="3" name="2 Marcador de contenido"/>
          <p:cNvSpPr>
            <a:spLocks noGrp="1"/>
          </p:cNvSpPr>
          <p:nvPr>
            <p:ph idx="1"/>
          </p:nvPr>
        </p:nvSpPr>
        <p:spPr>
          <a:xfrm>
            <a:off x="467544" y="1772816"/>
            <a:ext cx="4752528" cy="4752528"/>
          </a:xfrm>
        </p:spPr>
        <p:txBody>
          <a:bodyPr/>
          <a:lstStyle/>
          <a:p>
            <a:pPr marL="68580" indent="0" algn="ctr">
              <a:buNone/>
            </a:pPr>
            <a:r>
              <a:rPr lang="es-CO" sz="3600" b="1" dirty="0">
                <a:solidFill>
                  <a:srgbClr val="FFFF00"/>
                </a:solidFill>
              </a:rPr>
              <a:t>Éxodo 7:1:</a:t>
            </a:r>
          </a:p>
          <a:p>
            <a:pPr marL="68580" indent="0" algn="ctr">
              <a:buNone/>
            </a:pPr>
            <a:endParaRPr lang="es-CO" sz="3600" dirty="0" smtClean="0">
              <a:solidFill>
                <a:schemeClr val="accent2">
                  <a:lumMod val="60000"/>
                  <a:lumOff val="40000"/>
                </a:schemeClr>
              </a:solidFill>
            </a:endParaRPr>
          </a:p>
          <a:p>
            <a:pPr marL="68580" indent="0" algn="ctr">
              <a:buNone/>
            </a:pPr>
            <a:r>
              <a:rPr lang="es-CO" sz="3600" dirty="0" smtClean="0">
                <a:solidFill>
                  <a:schemeClr val="accent2">
                    <a:lumMod val="60000"/>
                    <a:lumOff val="40000"/>
                  </a:schemeClr>
                </a:solidFill>
              </a:rPr>
              <a:t>Jehová </a:t>
            </a:r>
            <a:r>
              <a:rPr lang="es-CO" sz="3600" dirty="0">
                <a:solidFill>
                  <a:schemeClr val="accent2">
                    <a:lumMod val="60000"/>
                    <a:lumOff val="40000"/>
                  </a:schemeClr>
                </a:solidFill>
              </a:rPr>
              <a:t>dijo a Moisés: </a:t>
            </a:r>
            <a:r>
              <a:rPr lang="es-CO" sz="3600" dirty="0" smtClean="0">
                <a:solidFill>
                  <a:schemeClr val="accent2">
                    <a:lumMod val="60000"/>
                    <a:lumOff val="40000"/>
                  </a:schemeClr>
                </a:solidFill>
              </a:rPr>
              <a:t>«Mira</a:t>
            </a:r>
            <a:r>
              <a:rPr lang="es-CO" sz="3600" dirty="0">
                <a:solidFill>
                  <a:schemeClr val="accent2">
                    <a:lumMod val="60000"/>
                    <a:lumOff val="40000"/>
                  </a:schemeClr>
                </a:solidFill>
              </a:rPr>
              <a:t>, yo te he constituido dios para Faraón, y tu hermano Aarón será tu </a:t>
            </a:r>
            <a:r>
              <a:rPr lang="es-CO" sz="3600" b="1" dirty="0" smtClean="0">
                <a:solidFill>
                  <a:schemeClr val="accent2">
                    <a:lumMod val="60000"/>
                    <a:lumOff val="40000"/>
                  </a:schemeClr>
                </a:solidFill>
              </a:rPr>
              <a:t>profeta»</a:t>
            </a:r>
            <a:r>
              <a:rPr lang="es-CO" sz="3600" dirty="0" smtClean="0">
                <a:solidFill>
                  <a:schemeClr val="accent2">
                    <a:lumMod val="60000"/>
                    <a:lumOff val="40000"/>
                  </a:schemeClr>
                </a:solidFill>
              </a:rPr>
              <a:t>.</a:t>
            </a:r>
            <a:endParaRPr lang="es-CO" sz="3600" dirty="0">
              <a:solidFill>
                <a:schemeClr val="accent2">
                  <a:lumMod val="60000"/>
                  <a:lumOff val="40000"/>
                </a:schemeClr>
              </a:solidFill>
            </a:endParaRPr>
          </a:p>
          <a:p>
            <a:endParaRPr lang="es-CO" dirty="0"/>
          </a:p>
        </p:txBody>
      </p:sp>
      <p:pic>
        <p:nvPicPr>
          <p:cNvPr id="1026" name="Picture 2" descr="http://saulsalas2.webs.com/2h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628800"/>
            <a:ext cx="3385592" cy="30963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220072" y="4923800"/>
            <a:ext cx="3923928" cy="1631216"/>
          </a:xfrm>
          <a:prstGeom prst="rect">
            <a:avLst/>
          </a:prstGeom>
        </p:spPr>
        <p:txBody>
          <a:bodyPr wrap="square">
            <a:spAutoFit/>
          </a:bodyPr>
          <a:lstStyle/>
          <a:p>
            <a:pPr algn="ctr"/>
            <a:r>
              <a:rPr lang="es-CO" sz="2000" b="1" dirty="0">
                <a:solidFill>
                  <a:srgbClr val="FFFF00"/>
                </a:solidFill>
              </a:rPr>
              <a:t>Pregunto: «Alguien ha visto cual libro escribió Aarón en la Biblia? Alguien ha visto las profecías de Aarón? NO verdad, pero sin embargo el fue un Profeta».</a:t>
            </a:r>
          </a:p>
        </p:txBody>
      </p:sp>
    </p:spTree>
    <p:extLst>
      <p:ext uri="{BB962C8B-B14F-4D97-AF65-F5344CB8AC3E}">
        <p14:creationId xmlns:p14="http://schemas.microsoft.com/office/powerpoint/2010/main" val="353604455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heel(1)">
                                      <p:cBhvr>
                                        <p:cTn id="10" dur="20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72648" y="1268760"/>
            <a:ext cx="5338936" cy="5418360"/>
          </a:xfrm>
        </p:spPr>
        <p:txBody>
          <a:bodyPr>
            <a:normAutofit fontScale="85000" lnSpcReduction="10000"/>
          </a:bodyPr>
          <a:lstStyle/>
          <a:p>
            <a:pPr marL="68580" indent="0" algn="ctr">
              <a:buNone/>
            </a:pPr>
            <a:r>
              <a:rPr lang="es-CO" sz="3900" b="1" dirty="0" smtClean="0">
                <a:solidFill>
                  <a:srgbClr val="FFFF00"/>
                </a:solidFill>
              </a:rPr>
              <a:t>Mateo </a:t>
            </a:r>
            <a:r>
              <a:rPr lang="es-CO" sz="3900" b="1" dirty="0">
                <a:solidFill>
                  <a:srgbClr val="FFFF00"/>
                </a:solidFill>
              </a:rPr>
              <a:t>11:-</a:t>
            </a:r>
            <a:r>
              <a:rPr lang="es-CO" sz="3900" b="1" dirty="0" smtClean="0">
                <a:solidFill>
                  <a:srgbClr val="FFFF00"/>
                </a:solidFill>
              </a:rPr>
              <a:t>9-11</a:t>
            </a:r>
            <a:r>
              <a:rPr lang="es-CO" b="1" dirty="0" smtClean="0">
                <a:solidFill>
                  <a:srgbClr val="FFFF00"/>
                </a:solidFill>
              </a:rPr>
              <a:t>.</a:t>
            </a:r>
            <a:endParaRPr lang="es-CO" b="1" dirty="0">
              <a:solidFill>
                <a:srgbClr val="FFFF00"/>
              </a:solidFill>
            </a:endParaRPr>
          </a:p>
          <a:p>
            <a:pPr marL="68580" indent="0" algn="ctr">
              <a:buNone/>
            </a:pPr>
            <a:r>
              <a:rPr lang="es-CO" dirty="0"/>
              <a:t>Pero ¿qué salisteis a ver? ¿A un </a:t>
            </a:r>
            <a:r>
              <a:rPr lang="es-CO" b="1" dirty="0"/>
              <a:t>profeta</a:t>
            </a:r>
            <a:r>
              <a:rPr lang="es-CO" dirty="0"/>
              <a:t>? Sí, os digo, y más que profeta.</a:t>
            </a:r>
          </a:p>
          <a:p>
            <a:pPr marL="68580" indent="0" algn="ctr">
              <a:buNone/>
            </a:pPr>
            <a:r>
              <a:rPr lang="es-CO" dirty="0"/>
              <a:t>Porque éste es de quien está escrito: He aquí, yo envío mi mensajero delante de tu faz, El cual preparará tu camino delante de ti. De cierto os digo: Entre los que nacen de mujer </a:t>
            </a:r>
            <a:r>
              <a:rPr lang="es-CO" b="1" dirty="0"/>
              <a:t>no se ha levantado otro mayor </a:t>
            </a:r>
            <a:r>
              <a:rPr lang="es-CO" b="1" dirty="0" smtClean="0"/>
              <a:t>que Juan </a:t>
            </a:r>
            <a:r>
              <a:rPr lang="es-CO" b="1" dirty="0"/>
              <a:t>el Bautista</a:t>
            </a:r>
            <a:r>
              <a:rPr lang="es-CO" dirty="0"/>
              <a:t>; pero el más pequeño en el reino de los cielos, mayor es que él</a:t>
            </a:r>
            <a:r>
              <a:rPr lang="es-CO" dirty="0" smtClean="0"/>
              <a:t>.</a:t>
            </a:r>
            <a:endParaRPr lang="es-CO" dirty="0"/>
          </a:p>
        </p:txBody>
      </p:sp>
      <p:pic>
        <p:nvPicPr>
          <p:cNvPr id="2050" name="Picture 2" descr="http://saulsalas2.webs.com/juan-el-bautis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36704" y="1340768"/>
            <a:ext cx="2339752" cy="220703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911584" y="3547799"/>
            <a:ext cx="3059832" cy="3139321"/>
          </a:xfrm>
          <a:prstGeom prst="rect">
            <a:avLst/>
          </a:prstGeom>
        </p:spPr>
        <p:txBody>
          <a:bodyPr wrap="square">
            <a:spAutoFit/>
          </a:bodyPr>
          <a:lstStyle/>
          <a:p>
            <a:pPr algn="ctr"/>
            <a:r>
              <a:rPr lang="es-CO" b="1" dirty="0">
                <a:solidFill>
                  <a:srgbClr val="FFFF00"/>
                </a:solidFill>
              </a:rPr>
              <a:t>Alguien ha visto cual libro escribió Juan el Bautista en la </a:t>
            </a:r>
            <a:r>
              <a:rPr lang="es-CO" b="1" dirty="0" smtClean="0">
                <a:solidFill>
                  <a:srgbClr val="FFFF00"/>
                </a:solidFill>
              </a:rPr>
              <a:t>Biblia</a:t>
            </a:r>
            <a:r>
              <a:rPr lang="es-CO" b="1" dirty="0">
                <a:solidFill>
                  <a:srgbClr val="FFFF00"/>
                </a:solidFill>
              </a:rPr>
              <a:t>? Alguien ha visto las profecías de Juan el Bautista? NO verdad, pero sin embargo el fue un Profeta.</a:t>
            </a:r>
          </a:p>
          <a:p>
            <a:r>
              <a:rPr lang="es-CO" b="1" dirty="0">
                <a:solidFill>
                  <a:srgbClr val="FFFF00"/>
                </a:solidFill>
              </a:rPr>
              <a:t> </a:t>
            </a:r>
          </a:p>
          <a:p>
            <a:pPr algn="ctr"/>
            <a:r>
              <a:rPr lang="es-CO" b="1" dirty="0">
                <a:solidFill>
                  <a:srgbClr val="FFFF00"/>
                </a:solidFill>
              </a:rPr>
              <a:t> </a:t>
            </a:r>
            <a:r>
              <a:rPr lang="es-CO" b="1" dirty="0" smtClean="0">
                <a:solidFill>
                  <a:srgbClr val="FFFF00"/>
                </a:solidFill>
              </a:rPr>
              <a:t>Que </a:t>
            </a:r>
            <a:r>
              <a:rPr lang="es-CO" b="1" dirty="0">
                <a:solidFill>
                  <a:srgbClr val="FFFF00"/>
                </a:solidFill>
              </a:rPr>
              <a:t>fue lo que hizo Juan el Bautista entonces para ser un Profeta</a:t>
            </a:r>
            <a:r>
              <a:rPr lang="es-CO" b="1" dirty="0" smtClean="0">
                <a:solidFill>
                  <a:srgbClr val="FFFF00"/>
                </a:solidFill>
              </a:rPr>
              <a:t>?</a:t>
            </a:r>
            <a:endParaRPr lang="es-CO" b="1" dirty="0">
              <a:solidFill>
                <a:srgbClr val="FFFF00"/>
              </a:solidFill>
            </a:endParaRPr>
          </a:p>
        </p:txBody>
      </p:sp>
      <p:sp>
        <p:nvSpPr>
          <p:cNvPr id="2" name="1 Rectángulo"/>
          <p:cNvSpPr/>
          <p:nvPr/>
        </p:nvSpPr>
        <p:spPr>
          <a:xfrm>
            <a:off x="539552" y="188640"/>
            <a:ext cx="7992888" cy="707886"/>
          </a:xfrm>
          <a:prstGeom prst="rect">
            <a:avLst/>
          </a:prstGeom>
        </p:spPr>
        <p:txBody>
          <a:bodyPr wrap="square">
            <a:spAutoFit/>
          </a:bodyPr>
          <a:lstStyle/>
          <a:p>
            <a:pPr algn="ctr"/>
            <a:r>
              <a:rPr lang="es-CO" sz="4000" b="1" dirty="0" smtClean="0">
                <a:solidFill>
                  <a:schemeClr val="accent2">
                    <a:lumMod val="60000"/>
                    <a:lumOff val="40000"/>
                  </a:schemeClr>
                </a:solidFill>
              </a:rPr>
              <a:t>UNO, MÁS QUE PROFETA</a:t>
            </a:r>
            <a:endParaRPr lang="es-CO" sz="4000" b="1" dirty="0">
              <a:solidFill>
                <a:schemeClr val="accent2">
                  <a:lumMod val="60000"/>
                  <a:lumOff val="40000"/>
                </a:schemeClr>
              </a:solidFill>
            </a:endParaRPr>
          </a:p>
        </p:txBody>
      </p:sp>
    </p:spTree>
    <p:extLst>
      <p:ext uri="{BB962C8B-B14F-4D97-AF65-F5344CB8AC3E}">
        <p14:creationId xmlns:p14="http://schemas.microsoft.com/office/powerpoint/2010/main" val="21418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 calcmode="lin" valueType="num">
                                      <p:cBhvr>
                                        <p:cTn id="2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2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30" dur="1000"/>
                                        <p:tgtEl>
                                          <p:spTgt spid="4">
                                            <p:txEl>
                                              <p:pRg st="0" end="0"/>
                                            </p:txEl>
                                          </p:spTgt>
                                        </p:tgtEl>
                                      </p:cBhvr>
                                    </p:animEffect>
                                  </p:childTnLst>
                                </p:cTn>
                              </p:par>
                              <p:par>
                                <p:cTn id="31" presetID="31" presetClass="entr" presetSubtype="0" fill="hold" nodeType="with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 calcmode="lin" valueType="num">
                                      <p:cBhvr>
                                        <p:cTn id="3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3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36" dur="1000"/>
                                        <p:tgtEl>
                                          <p:spTgt spid="4">
                                            <p:txEl>
                                              <p:pRg st="1" end="1"/>
                                            </p:txEl>
                                          </p:spTgt>
                                        </p:tgtEl>
                                      </p:cBhvr>
                                    </p:animEffect>
                                  </p:childTnLst>
                                </p:cTn>
                              </p:par>
                              <p:par>
                                <p:cTn id="37" presetID="31" presetClass="entr" presetSubtype="0" fill="hold" nodeType="with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 calcmode="lin" valueType="num">
                                      <p:cBhvr>
                                        <p:cTn id="39"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40"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41"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42"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260648"/>
            <a:ext cx="7772400" cy="914400"/>
          </a:xfrm>
        </p:spPr>
        <p:txBody>
          <a:bodyPr>
            <a:normAutofit fontScale="90000"/>
          </a:bodyPr>
          <a:lstStyle/>
          <a:p>
            <a:r>
              <a:rPr lang="es-CO" sz="3600" b="1" dirty="0" smtClean="0"/>
              <a:t>TIPOS </a:t>
            </a:r>
            <a:r>
              <a:rPr lang="es-CO" sz="3600" b="1" dirty="0"/>
              <a:t>DE PROFETAS EN PROFECÍAS DE TIEMPO</a:t>
            </a:r>
          </a:p>
        </p:txBody>
      </p:sp>
      <p:sp>
        <p:nvSpPr>
          <p:cNvPr id="3" name="2 Marcador de contenido"/>
          <p:cNvSpPr>
            <a:spLocks noGrp="1"/>
          </p:cNvSpPr>
          <p:nvPr>
            <p:ph idx="1"/>
          </p:nvPr>
        </p:nvSpPr>
        <p:spPr>
          <a:xfrm>
            <a:off x="914400" y="1783560"/>
            <a:ext cx="7772400" cy="1573432"/>
          </a:xfrm>
        </p:spPr>
        <p:txBody>
          <a:bodyPr>
            <a:normAutofit/>
          </a:bodyPr>
          <a:lstStyle/>
          <a:p>
            <a:r>
              <a:rPr lang="es-CO" dirty="0" smtClean="0"/>
              <a:t>A continuación veamos </a:t>
            </a:r>
            <a:r>
              <a:rPr lang="es-CO" dirty="0"/>
              <a:t>las </a:t>
            </a:r>
            <a:r>
              <a:rPr lang="es-CO" b="1" dirty="0"/>
              <a:t>10</a:t>
            </a:r>
            <a:r>
              <a:rPr lang="es-CO" dirty="0"/>
              <a:t> reglas bíblicas sobre profecías de tiempo y así veremos si un profeta es verdadero: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52735" y="1308303"/>
            <a:ext cx="1872208"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83568" y="3446184"/>
            <a:ext cx="5688632" cy="3570208"/>
          </a:xfrm>
          <a:prstGeom prst="rect">
            <a:avLst/>
          </a:prstGeom>
        </p:spPr>
        <p:txBody>
          <a:bodyPr wrap="square">
            <a:spAutoFit/>
          </a:bodyPr>
          <a:lstStyle/>
          <a:p>
            <a:pPr algn="ctr"/>
            <a:r>
              <a:rPr lang="es-CO" sz="4000" dirty="0" smtClean="0"/>
              <a:t>1</a:t>
            </a:r>
            <a:r>
              <a:rPr lang="es-CO" sz="2800" dirty="0" smtClean="0">
                <a:solidFill>
                  <a:schemeClr val="accent2">
                    <a:lumMod val="60000"/>
                    <a:lumOff val="40000"/>
                  </a:schemeClr>
                </a:solidFill>
              </a:rPr>
              <a:t>. </a:t>
            </a:r>
            <a:r>
              <a:rPr lang="es-CO" sz="2800" b="1" u="sng" dirty="0" smtClean="0">
                <a:solidFill>
                  <a:srgbClr val="FFFF00"/>
                </a:solidFill>
              </a:rPr>
              <a:t>Esta </a:t>
            </a:r>
            <a:r>
              <a:rPr lang="es-CO" sz="2800" b="1" u="sng" dirty="0">
                <a:solidFill>
                  <a:srgbClr val="FFFF00"/>
                </a:solidFill>
              </a:rPr>
              <a:t>el Profeta </a:t>
            </a:r>
            <a:r>
              <a:rPr lang="es-CO" sz="2800" b="1" u="sng" dirty="0" smtClean="0">
                <a:solidFill>
                  <a:srgbClr val="FFFF00"/>
                </a:solidFill>
              </a:rPr>
              <a:t>Proclamador:</a:t>
            </a:r>
            <a:endParaRPr lang="es-CO" sz="2800" b="1" u="sng" dirty="0">
              <a:solidFill>
                <a:srgbClr val="FFFF00"/>
              </a:solidFill>
            </a:endParaRPr>
          </a:p>
          <a:p>
            <a:pPr algn="ctr"/>
            <a:endParaRPr lang="es-CO" sz="2800" dirty="0" smtClean="0">
              <a:solidFill>
                <a:schemeClr val="accent2">
                  <a:lumMod val="60000"/>
                  <a:lumOff val="40000"/>
                </a:schemeClr>
              </a:solidFill>
            </a:endParaRPr>
          </a:p>
          <a:p>
            <a:pPr algn="ctr"/>
            <a:r>
              <a:rPr lang="es-CO" sz="2800" dirty="0" smtClean="0">
                <a:solidFill>
                  <a:schemeClr val="accent2">
                    <a:lumMod val="60000"/>
                    <a:lumOff val="40000"/>
                  </a:schemeClr>
                </a:solidFill>
              </a:rPr>
              <a:t>Es </a:t>
            </a:r>
            <a:r>
              <a:rPr lang="es-CO" sz="2800" dirty="0">
                <a:solidFill>
                  <a:schemeClr val="accent2">
                    <a:lumMod val="60000"/>
                    <a:lumOff val="40000"/>
                  </a:schemeClr>
                </a:solidFill>
              </a:rPr>
              <a:t>el profeta que recibe un mensaje de tiempo directo de Dios y lleva un mensaje  pero es un mensaje que no se cumple para el tiempo de ese profeta.</a:t>
            </a:r>
          </a:p>
          <a:p>
            <a:r>
              <a:rPr lang="es-CO" dirty="0">
                <a:solidFill>
                  <a:schemeClr val="accent2">
                    <a:lumMod val="60000"/>
                    <a:lumOff val="40000"/>
                  </a:schemeClr>
                </a:solidFill>
              </a:rPr>
              <a:t> </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3446184"/>
            <a:ext cx="2627784" cy="3295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2213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Effect transition="in" filter="wipe(down)">
                                      <p:cBhvr>
                                        <p:cTn id="15" dur="580">
                                          <p:stCondLst>
                                            <p:cond delay="0"/>
                                          </p:stCondLst>
                                        </p:cTn>
                                        <p:tgtEl>
                                          <p:spTgt spid="5">
                                            <p:txEl>
                                              <p:pRg st="0" end="0"/>
                                            </p:txEl>
                                          </p:spTgt>
                                        </p:tgtEl>
                                      </p:cBhvr>
                                    </p:animEffect>
                                    <p:anim calcmode="lin" valueType="num">
                                      <p:cBhvr>
                                        <p:cTn id="16" dur="1822" tmFilter="0,0; 0.14,0.36; 0.43,0.73; 0.71,0.91; 1.0,1.0">
                                          <p:stCondLst>
                                            <p:cond delay="0"/>
                                          </p:stCondLst>
                                        </p:cTn>
                                        <p:tgtEl>
                                          <p:spTgt spid="5">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xEl>
                                              <p:pRg st="0" end="0"/>
                                            </p:txEl>
                                          </p:spTgt>
                                        </p:tgtEl>
                                      </p:cBhvr>
                                      <p:to x="100000" y="60000"/>
                                    </p:animScale>
                                    <p:animScale>
                                      <p:cBhvr>
                                        <p:cTn id="22" dur="166" decel="50000">
                                          <p:stCondLst>
                                            <p:cond delay="676"/>
                                          </p:stCondLst>
                                        </p:cTn>
                                        <p:tgtEl>
                                          <p:spTgt spid="5">
                                            <p:txEl>
                                              <p:pRg st="0" end="0"/>
                                            </p:txEl>
                                          </p:spTgt>
                                        </p:tgtEl>
                                      </p:cBhvr>
                                      <p:to x="100000" y="100000"/>
                                    </p:animScale>
                                    <p:animScale>
                                      <p:cBhvr>
                                        <p:cTn id="23" dur="26">
                                          <p:stCondLst>
                                            <p:cond delay="1312"/>
                                          </p:stCondLst>
                                        </p:cTn>
                                        <p:tgtEl>
                                          <p:spTgt spid="5">
                                            <p:txEl>
                                              <p:pRg st="0" end="0"/>
                                            </p:txEl>
                                          </p:spTgt>
                                        </p:tgtEl>
                                      </p:cBhvr>
                                      <p:to x="100000" y="80000"/>
                                    </p:animScale>
                                    <p:animScale>
                                      <p:cBhvr>
                                        <p:cTn id="24" dur="166" decel="50000">
                                          <p:stCondLst>
                                            <p:cond delay="1338"/>
                                          </p:stCondLst>
                                        </p:cTn>
                                        <p:tgtEl>
                                          <p:spTgt spid="5">
                                            <p:txEl>
                                              <p:pRg st="0" end="0"/>
                                            </p:txEl>
                                          </p:spTgt>
                                        </p:tgtEl>
                                      </p:cBhvr>
                                      <p:to x="100000" y="100000"/>
                                    </p:animScale>
                                    <p:animScale>
                                      <p:cBhvr>
                                        <p:cTn id="25" dur="26">
                                          <p:stCondLst>
                                            <p:cond delay="1642"/>
                                          </p:stCondLst>
                                        </p:cTn>
                                        <p:tgtEl>
                                          <p:spTgt spid="5">
                                            <p:txEl>
                                              <p:pRg st="0" end="0"/>
                                            </p:txEl>
                                          </p:spTgt>
                                        </p:tgtEl>
                                      </p:cBhvr>
                                      <p:to x="100000" y="90000"/>
                                    </p:animScale>
                                    <p:animScale>
                                      <p:cBhvr>
                                        <p:cTn id="26" dur="166" decel="50000">
                                          <p:stCondLst>
                                            <p:cond delay="1668"/>
                                          </p:stCondLst>
                                        </p:cTn>
                                        <p:tgtEl>
                                          <p:spTgt spid="5">
                                            <p:txEl>
                                              <p:pRg st="0" end="0"/>
                                            </p:txEl>
                                          </p:spTgt>
                                        </p:tgtEl>
                                      </p:cBhvr>
                                      <p:to x="100000" y="100000"/>
                                    </p:animScale>
                                    <p:animScale>
                                      <p:cBhvr>
                                        <p:cTn id="27" dur="26">
                                          <p:stCondLst>
                                            <p:cond delay="1808"/>
                                          </p:stCondLst>
                                        </p:cTn>
                                        <p:tgtEl>
                                          <p:spTgt spid="5">
                                            <p:txEl>
                                              <p:pRg st="0" end="0"/>
                                            </p:txEl>
                                          </p:spTgt>
                                        </p:tgtEl>
                                      </p:cBhvr>
                                      <p:to x="100000" y="95000"/>
                                    </p:animScale>
                                    <p:animScale>
                                      <p:cBhvr>
                                        <p:cTn id="28" dur="166" decel="50000">
                                          <p:stCondLst>
                                            <p:cond delay="1834"/>
                                          </p:stCondLst>
                                        </p:cTn>
                                        <p:tgtEl>
                                          <p:spTgt spid="5">
                                            <p:txEl>
                                              <p:pRg st="0" end="0"/>
                                            </p:txEl>
                                          </p:spTgt>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nodeType="click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animEffect transition="in" filter="randombar(horizontal)">
                                      <p:cBhvr>
                                        <p:cTn id="33"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1" y="260648"/>
            <a:ext cx="6190061" cy="1080120"/>
          </a:xfrm>
        </p:spPr>
        <p:txBody>
          <a:bodyPr>
            <a:normAutofit fontScale="92500" lnSpcReduction="20000"/>
          </a:bodyPr>
          <a:lstStyle/>
          <a:p>
            <a:pPr marL="68580" indent="0">
              <a:buNone/>
            </a:pPr>
            <a:r>
              <a:rPr lang="es-CO" sz="4600" dirty="0" smtClean="0"/>
              <a:t>2</a:t>
            </a:r>
            <a:r>
              <a:rPr lang="es-CO" dirty="0" smtClean="0"/>
              <a:t>. </a:t>
            </a:r>
            <a:r>
              <a:rPr lang="es-CO" sz="3900" b="1" u="sng" dirty="0" smtClean="0">
                <a:solidFill>
                  <a:srgbClr val="FFFF00"/>
                </a:solidFill>
              </a:rPr>
              <a:t>La </a:t>
            </a:r>
            <a:r>
              <a:rPr lang="es-CO" sz="3900" b="1" u="sng" dirty="0">
                <a:solidFill>
                  <a:srgbClr val="FFFF00"/>
                </a:solidFill>
              </a:rPr>
              <a:t>Profecía es de tiempo que </a:t>
            </a:r>
            <a:r>
              <a:rPr lang="es-CO" sz="3900" b="1" u="sng" dirty="0" smtClean="0">
                <a:solidFill>
                  <a:srgbClr val="FFFF00"/>
                </a:solidFill>
              </a:rPr>
              <a:t>tendrá </a:t>
            </a:r>
            <a:r>
              <a:rPr lang="es-CO" sz="3900" b="1" u="sng" dirty="0">
                <a:solidFill>
                  <a:srgbClr val="FFFF00"/>
                </a:solidFill>
              </a:rPr>
              <a:t>un </a:t>
            </a:r>
            <a:r>
              <a:rPr lang="es-CO" sz="3900" b="1" u="sng" dirty="0" smtClean="0">
                <a:solidFill>
                  <a:srgbClr val="FFFF00"/>
                </a:solidFill>
              </a:rPr>
              <a:t>cumplimiento</a:t>
            </a:r>
            <a:r>
              <a:rPr lang="es-CO" sz="3500" dirty="0" smtClean="0"/>
              <a:t>.</a:t>
            </a:r>
            <a:endParaRPr lang="es-CO" sz="3500" dirty="0"/>
          </a:p>
        </p:txBody>
      </p:sp>
      <p:sp>
        <p:nvSpPr>
          <p:cNvPr id="2" name="1 Rectángulo"/>
          <p:cNvSpPr/>
          <p:nvPr/>
        </p:nvSpPr>
        <p:spPr>
          <a:xfrm>
            <a:off x="680941" y="1916832"/>
            <a:ext cx="6408712" cy="1384995"/>
          </a:xfrm>
          <a:prstGeom prst="rect">
            <a:avLst/>
          </a:prstGeom>
        </p:spPr>
        <p:txBody>
          <a:bodyPr wrap="square">
            <a:spAutoFit/>
          </a:bodyPr>
          <a:lstStyle/>
          <a:p>
            <a:r>
              <a:rPr lang="es-CO" sz="2800" b="1" dirty="0"/>
              <a:t>La biblia esta llena de profecías pero estas reglas aplican para las que tienen un tiempo determinado</a:t>
            </a:r>
            <a:r>
              <a:rPr lang="es-CO" sz="2800" b="1" dirty="0" smtClean="0"/>
              <a:t>.</a:t>
            </a:r>
            <a:endParaRPr lang="es-CO"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8421"/>
            <a:ext cx="192405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3563888" y="3648537"/>
            <a:ext cx="5452442" cy="1077218"/>
          </a:xfrm>
          <a:prstGeom prst="rect">
            <a:avLst/>
          </a:prstGeom>
        </p:spPr>
        <p:txBody>
          <a:bodyPr wrap="square">
            <a:spAutoFit/>
          </a:bodyPr>
          <a:lstStyle/>
          <a:p>
            <a:r>
              <a:rPr lang="es-CO" sz="3200" b="1" dirty="0" smtClean="0"/>
              <a:t>3</a:t>
            </a:r>
            <a:r>
              <a:rPr lang="es-CO" dirty="0" smtClean="0"/>
              <a:t>. </a:t>
            </a:r>
            <a:r>
              <a:rPr lang="es-CO" sz="3200" b="1" u="sng" dirty="0" smtClean="0">
                <a:solidFill>
                  <a:srgbClr val="FFFF00"/>
                </a:solidFill>
              </a:rPr>
              <a:t>La </a:t>
            </a:r>
            <a:r>
              <a:rPr lang="es-CO" sz="3200" b="1" u="sng" dirty="0">
                <a:solidFill>
                  <a:srgbClr val="FFFF00"/>
                </a:solidFill>
              </a:rPr>
              <a:t>Profecía de Tiempo  incluye un Juicio</a:t>
            </a:r>
            <a:r>
              <a:rPr lang="es-CO" sz="3200" b="1" u="sng" dirty="0" smtClean="0">
                <a:solidFill>
                  <a:srgbClr val="FFFF00"/>
                </a:solidFill>
              </a:rPr>
              <a:t>.</a:t>
            </a:r>
            <a:endParaRPr lang="es-CO" sz="3200" b="1" u="sng" dirty="0">
              <a:solidFill>
                <a:srgbClr val="FFFF00"/>
              </a:solidFill>
            </a:endParaRPr>
          </a:p>
        </p:txBody>
      </p:sp>
      <p:sp>
        <p:nvSpPr>
          <p:cNvPr id="6" name="5 Rectángulo"/>
          <p:cNvSpPr/>
          <p:nvPr/>
        </p:nvSpPr>
        <p:spPr>
          <a:xfrm>
            <a:off x="1763688" y="5475580"/>
            <a:ext cx="5472608" cy="1384995"/>
          </a:xfrm>
          <a:prstGeom prst="rect">
            <a:avLst/>
          </a:prstGeom>
        </p:spPr>
        <p:txBody>
          <a:bodyPr wrap="square">
            <a:spAutoFit/>
          </a:bodyPr>
          <a:lstStyle/>
          <a:p>
            <a:r>
              <a:rPr lang="es-CO" sz="2800" b="1" dirty="0"/>
              <a:t>El mensaje es un mensaje de Juicio, cada profecía de tiempo tiene un </a:t>
            </a:r>
            <a:r>
              <a:rPr lang="es-CO" sz="2800" b="1" dirty="0" smtClean="0"/>
              <a:t>juicio.</a:t>
            </a:r>
            <a:endParaRPr lang="es-CO" sz="2800" b="1"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941" y="3648537"/>
            <a:ext cx="2590800" cy="1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0459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par>
                                <p:cTn id="29" presetID="26"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80">
                                          <p:stCondLst>
                                            <p:cond delay="0"/>
                                          </p:stCondLst>
                                        </p:cTn>
                                        <p:tgtEl>
                                          <p:spTgt spid="6"/>
                                        </p:tgtEl>
                                      </p:cBhvr>
                                    </p:animEffect>
                                    <p:anim calcmode="lin" valueType="num">
                                      <p:cBhvr>
                                        <p:cTn id="32"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7" dur="26">
                                          <p:stCondLst>
                                            <p:cond delay="650"/>
                                          </p:stCondLst>
                                        </p:cTn>
                                        <p:tgtEl>
                                          <p:spTgt spid="6"/>
                                        </p:tgtEl>
                                      </p:cBhvr>
                                      <p:to x="100000" y="60000"/>
                                    </p:animScale>
                                    <p:animScale>
                                      <p:cBhvr>
                                        <p:cTn id="38" dur="166" decel="50000">
                                          <p:stCondLst>
                                            <p:cond delay="676"/>
                                          </p:stCondLst>
                                        </p:cTn>
                                        <p:tgtEl>
                                          <p:spTgt spid="6"/>
                                        </p:tgtEl>
                                      </p:cBhvr>
                                      <p:to x="100000" y="100000"/>
                                    </p:animScale>
                                    <p:animScale>
                                      <p:cBhvr>
                                        <p:cTn id="39" dur="26">
                                          <p:stCondLst>
                                            <p:cond delay="1312"/>
                                          </p:stCondLst>
                                        </p:cTn>
                                        <p:tgtEl>
                                          <p:spTgt spid="6"/>
                                        </p:tgtEl>
                                      </p:cBhvr>
                                      <p:to x="100000" y="80000"/>
                                    </p:animScale>
                                    <p:animScale>
                                      <p:cBhvr>
                                        <p:cTn id="40" dur="166" decel="50000">
                                          <p:stCondLst>
                                            <p:cond delay="1338"/>
                                          </p:stCondLst>
                                        </p:cTn>
                                        <p:tgtEl>
                                          <p:spTgt spid="6"/>
                                        </p:tgtEl>
                                      </p:cBhvr>
                                      <p:to x="100000" y="100000"/>
                                    </p:animScale>
                                    <p:animScale>
                                      <p:cBhvr>
                                        <p:cTn id="41" dur="26">
                                          <p:stCondLst>
                                            <p:cond delay="1642"/>
                                          </p:stCondLst>
                                        </p:cTn>
                                        <p:tgtEl>
                                          <p:spTgt spid="6"/>
                                        </p:tgtEl>
                                      </p:cBhvr>
                                      <p:to x="100000" y="90000"/>
                                    </p:animScale>
                                    <p:animScale>
                                      <p:cBhvr>
                                        <p:cTn id="42" dur="166" decel="50000">
                                          <p:stCondLst>
                                            <p:cond delay="1668"/>
                                          </p:stCondLst>
                                        </p:cTn>
                                        <p:tgtEl>
                                          <p:spTgt spid="6"/>
                                        </p:tgtEl>
                                      </p:cBhvr>
                                      <p:to x="100000" y="100000"/>
                                    </p:animScale>
                                    <p:animScale>
                                      <p:cBhvr>
                                        <p:cTn id="43" dur="26">
                                          <p:stCondLst>
                                            <p:cond delay="1808"/>
                                          </p:stCondLst>
                                        </p:cTn>
                                        <p:tgtEl>
                                          <p:spTgt spid="6"/>
                                        </p:tgtEl>
                                      </p:cBhvr>
                                      <p:to x="100000" y="95000"/>
                                    </p:animScale>
                                    <p:animScale>
                                      <p:cBhvr>
                                        <p:cTn id="44" dur="166" decel="50000">
                                          <p:stCondLst>
                                            <p:cond delay="1834"/>
                                          </p:stCondLst>
                                        </p:cTn>
                                        <p:tgtEl>
                                          <p:spTgt spid="6"/>
                                        </p:tgtEl>
                                      </p:cBhvr>
                                      <p:to x="100000" y="100000"/>
                                    </p:animScale>
                                  </p:childTnLst>
                                </p:cTn>
                              </p:par>
                              <p:par>
                                <p:cTn id="45" presetID="26" presetClass="entr" presetSubtype="0" fill="hold" nodeType="withEffect">
                                  <p:stCondLst>
                                    <p:cond delay="0"/>
                                  </p:stCondLst>
                                  <p:childTnLst>
                                    <p:set>
                                      <p:cBhvr>
                                        <p:cTn id="46" dur="1" fill="hold">
                                          <p:stCondLst>
                                            <p:cond delay="0"/>
                                          </p:stCondLst>
                                        </p:cTn>
                                        <p:tgtEl>
                                          <p:spTgt spid="2051"/>
                                        </p:tgtEl>
                                        <p:attrNameLst>
                                          <p:attrName>style.visibility</p:attrName>
                                        </p:attrNameLst>
                                      </p:cBhvr>
                                      <p:to>
                                        <p:strVal val="visible"/>
                                      </p:to>
                                    </p:set>
                                    <p:animEffect transition="in" filter="wipe(down)">
                                      <p:cBhvr>
                                        <p:cTn id="47" dur="580">
                                          <p:stCondLst>
                                            <p:cond delay="0"/>
                                          </p:stCondLst>
                                        </p:cTn>
                                        <p:tgtEl>
                                          <p:spTgt spid="2051"/>
                                        </p:tgtEl>
                                      </p:cBhvr>
                                    </p:animEffect>
                                    <p:anim calcmode="lin" valueType="num">
                                      <p:cBhvr>
                                        <p:cTn id="48" dur="1822" tmFilter="0,0; 0.14,0.36; 0.43,0.73; 0.71,0.91; 1.0,1.0">
                                          <p:stCondLst>
                                            <p:cond delay="0"/>
                                          </p:stCondLst>
                                        </p:cTn>
                                        <p:tgtEl>
                                          <p:spTgt spid="2051"/>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2051"/>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2051"/>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2051"/>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2051"/>
                                        </p:tgtEl>
                                        <p:attrNameLst>
                                          <p:attrName>ppt_y</p:attrName>
                                        </p:attrNameLst>
                                      </p:cBhvr>
                                      <p:tavLst>
                                        <p:tav tm="0" fmla="#ppt_y-sin(pi*$)/81">
                                          <p:val>
                                            <p:fltVal val="0"/>
                                          </p:val>
                                        </p:tav>
                                        <p:tav tm="100000">
                                          <p:val>
                                            <p:fltVal val="1"/>
                                          </p:val>
                                        </p:tav>
                                      </p:tavLst>
                                    </p:anim>
                                    <p:animScale>
                                      <p:cBhvr>
                                        <p:cTn id="53" dur="26">
                                          <p:stCondLst>
                                            <p:cond delay="650"/>
                                          </p:stCondLst>
                                        </p:cTn>
                                        <p:tgtEl>
                                          <p:spTgt spid="2051"/>
                                        </p:tgtEl>
                                      </p:cBhvr>
                                      <p:to x="100000" y="60000"/>
                                    </p:animScale>
                                    <p:animScale>
                                      <p:cBhvr>
                                        <p:cTn id="54" dur="166" decel="50000">
                                          <p:stCondLst>
                                            <p:cond delay="676"/>
                                          </p:stCondLst>
                                        </p:cTn>
                                        <p:tgtEl>
                                          <p:spTgt spid="2051"/>
                                        </p:tgtEl>
                                      </p:cBhvr>
                                      <p:to x="100000" y="100000"/>
                                    </p:animScale>
                                    <p:animScale>
                                      <p:cBhvr>
                                        <p:cTn id="55" dur="26">
                                          <p:stCondLst>
                                            <p:cond delay="1312"/>
                                          </p:stCondLst>
                                        </p:cTn>
                                        <p:tgtEl>
                                          <p:spTgt spid="2051"/>
                                        </p:tgtEl>
                                      </p:cBhvr>
                                      <p:to x="100000" y="80000"/>
                                    </p:animScale>
                                    <p:animScale>
                                      <p:cBhvr>
                                        <p:cTn id="56" dur="166" decel="50000">
                                          <p:stCondLst>
                                            <p:cond delay="1338"/>
                                          </p:stCondLst>
                                        </p:cTn>
                                        <p:tgtEl>
                                          <p:spTgt spid="2051"/>
                                        </p:tgtEl>
                                      </p:cBhvr>
                                      <p:to x="100000" y="100000"/>
                                    </p:animScale>
                                    <p:animScale>
                                      <p:cBhvr>
                                        <p:cTn id="57" dur="26">
                                          <p:stCondLst>
                                            <p:cond delay="1642"/>
                                          </p:stCondLst>
                                        </p:cTn>
                                        <p:tgtEl>
                                          <p:spTgt spid="2051"/>
                                        </p:tgtEl>
                                      </p:cBhvr>
                                      <p:to x="100000" y="90000"/>
                                    </p:animScale>
                                    <p:animScale>
                                      <p:cBhvr>
                                        <p:cTn id="58" dur="166" decel="50000">
                                          <p:stCondLst>
                                            <p:cond delay="1668"/>
                                          </p:stCondLst>
                                        </p:cTn>
                                        <p:tgtEl>
                                          <p:spTgt spid="2051"/>
                                        </p:tgtEl>
                                      </p:cBhvr>
                                      <p:to x="100000" y="100000"/>
                                    </p:animScale>
                                    <p:animScale>
                                      <p:cBhvr>
                                        <p:cTn id="59" dur="26">
                                          <p:stCondLst>
                                            <p:cond delay="1808"/>
                                          </p:stCondLst>
                                        </p:cTn>
                                        <p:tgtEl>
                                          <p:spTgt spid="2051"/>
                                        </p:tgtEl>
                                      </p:cBhvr>
                                      <p:to x="100000" y="95000"/>
                                    </p:animScale>
                                    <p:animScale>
                                      <p:cBhvr>
                                        <p:cTn id="60" dur="166" decel="50000">
                                          <p:stCondLst>
                                            <p:cond delay="1834"/>
                                          </p:stCondLst>
                                        </p:cTn>
                                        <p:tgtEl>
                                          <p:spTgt spid="20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5817840" cy="2808312"/>
          </a:xfrm>
        </p:spPr>
        <p:txBody>
          <a:bodyPr>
            <a:normAutofit fontScale="85000" lnSpcReduction="20000"/>
          </a:bodyPr>
          <a:lstStyle/>
          <a:p>
            <a:pPr marL="68580" indent="0">
              <a:buNone/>
            </a:pPr>
            <a:r>
              <a:rPr lang="es-CO" sz="4300" b="1" dirty="0" smtClean="0"/>
              <a:t>4</a:t>
            </a:r>
            <a:r>
              <a:rPr lang="es-CO" dirty="0" smtClean="0"/>
              <a:t>. </a:t>
            </a:r>
            <a:r>
              <a:rPr lang="es-CO" sz="3500" b="1" u="sng" dirty="0" smtClean="0">
                <a:solidFill>
                  <a:srgbClr val="FFFF00"/>
                </a:solidFill>
              </a:rPr>
              <a:t>Para </a:t>
            </a:r>
            <a:r>
              <a:rPr lang="es-CO" sz="3500" b="1" u="sng" dirty="0">
                <a:solidFill>
                  <a:srgbClr val="FFFF00"/>
                </a:solidFill>
              </a:rPr>
              <a:t>el Profeta </a:t>
            </a:r>
            <a:r>
              <a:rPr lang="es-CO" sz="3500" b="1" u="sng" dirty="0" smtClean="0">
                <a:solidFill>
                  <a:srgbClr val="FFFF00"/>
                </a:solidFill>
              </a:rPr>
              <a:t>Proclamador</a:t>
            </a:r>
          </a:p>
          <a:p>
            <a:pPr marL="68580" indent="0">
              <a:buNone/>
            </a:pPr>
            <a:endParaRPr lang="es-CO" dirty="0" smtClean="0"/>
          </a:p>
          <a:p>
            <a:pPr marL="68580" indent="0">
              <a:buNone/>
            </a:pPr>
            <a:r>
              <a:rPr lang="es-CO" dirty="0" smtClean="0"/>
              <a:t>No </a:t>
            </a:r>
            <a:r>
              <a:rPr lang="es-CO" dirty="0"/>
              <a:t>es verdad </a:t>
            </a:r>
            <a:r>
              <a:rPr lang="es-CO" dirty="0" smtClean="0"/>
              <a:t>presente, </a:t>
            </a:r>
            <a:r>
              <a:rPr lang="es-CO" dirty="0"/>
              <a:t>no es una profecía aplicable para el tiempo del </a:t>
            </a:r>
            <a:r>
              <a:rPr lang="es-CO" dirty="0" smtClean="0"/>
              <a:t>Profeta. Gén.3:15, se cumplió 4.000 años después.</a:t>
            </a:r>
            <a:r>
              <a:rPr lang="es-CO" dirty="0"/>
              <a:t/>
            </a:r>
            <a:br>
              <a:rPr lang="es-CO" dirty="0"/>
            </a:br>
            <a:r>
              <a:rPr lang="es-CO" dirty="0"/>
              <a:t> </a:t>
            </a:r>
          </a:p>
        </p:txBody>
      </p:sp>
      <p:sp>
        <p:nvSpPr>
          <p:cNvPr id="4" name="3 Rectángulo"/>
          <p:cNvSpPr/>
          <p:nvPr/>
        </p:nvSpPr>
        <p:spPr>
          <a:xfrm>
            <a:off x="3275856" y="3933056"/>
            <a:ext cx="5364088" cy="1415772"/>
          </a:xfrm>
          <a:prstGeom prst="rect">
            <a:avLst/>
          </a:prstGeom>
        </p:spPr>
        <p:txBody>
          <a:bodyPr wrap="square">
            <a:spAutoFit/>
          </a:bodyPr>
          <a:lstStyle/>
          <a:p>
            <a:r>
              <a:rPr lang="es-CO" sz="4000" dirty="0" smtClean="0"/>
              <a:t>5</a:t>
            </a:r>
            <a:r>
              <a:rPr lang="es-CO" sz="2800" dirty="0" smtClean="0"/>
              <a:t>. </a:t>
            </a:r>
            <a:r>
              <a:rPr lang="es-CO" sz="2800" b="1" u="sng" dirty="0" smtClean="0">
                <a:solidFill>
                  <a:srgbClr val="FFFF00"/>
                </a:solidFill>
              </a:rPr>
              <a:t>Hay </a:t>
            </a:r>
            <a:r>
              <a:rPr lang="es-CO" sz="2800" b="1" u="sng" dirty="0">
                <a:solidFill>
                  <a:srgbClr val="FFFF00"/>
                </a:solidFill>
              </a:rPr>
              <a:t>un Profeta Recogedor, que seria un segundo </a:t>
            </a:r>
            <a:r>
              <a:rPr lang="es-CO" sz="2800" b="1" u="sng" dirty="0" smtClean="0">
                <a:solidFill>
                  <a:srgbClr val="FFFF00"/>
                </a:solidFill>
              </a:rPr>
              <a:t>profeta</a:t>
            </a:r>
            <a:r>
              <a:rPr lang="es-CO" dirty="0"/>
              <a:t/>
            </a:r>
            <a:br>
              <a:rPr lang="es-CO" dirty="0"/>
            </a:br>
            <a:endParaRPr lang="es-CO"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0"/>
            <a:ext cx="1333500" cy="171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0232" y="1860297"/>
            <a:ext cx="2369443" cy="172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259631" y="5348828"/>
            <a:ext cx="6585321" cy="1815882"/>
          </a:xfrm>
          <a:prstGeom prst="rect">
            <a:avLst/>
          </a:prstGeom>
        </p:spPr>
        <p:txBody>
          <a:bodyPr wrap="square">
            <a:spAutoFit/>
          </a:bodyPr>
          <a:lstStyle/>
          <a:p>
            <a:r>
              <a:rPr lang="es-CO" sz="2800" b="1" dirty="0"/>
              <a:t>Es el que toma esa profecía de tiempo en el momento de su cumplimiento y la explica en el tiempo que debe cumplirse.</a:t>
            </a:r>
            <a:br>
              <a:rPr lang="es-CO" sz="2800" b="1" dirty="0"/>
            </a:br>
            <a:endParaRPr lang="es-CO" sz="2800" b="1" dirty="0"/>
          </a:p>
        </p:txBody>
      </p:sp>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212976"/>
            <a:ext cx="2343150"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999039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1029"/>
                                        </p:tgtEl>
                                        <p:attrNameLst>
                                          <p:attrName>style.visibility</p:attrName>
                                        </p:attrNameLst>
                                      </p:cBhvr>
                                      <p:to>
                                        <p:strVal val="visible"/>
                                      </p:to>
                                    </p:set>
                                    <p:animEffect transition="in" filter="wheel(1)">
                                      <p:cBhvr>
                                        <p:cTn id="13" dur="20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99592" y="332656"/>
            <a:ext cx="5760640" cy="2808312"/>
          </a:xfrm>
        </p:spPr>
        <p:txBody>
          <a:bodyPr>
            <a:normAutofit fontScale="85000" lnSpcReduction="20000"/>
          </a:bodyPr>
          <a:lstStyle/>
          <a:p>
            <a:pPr marL="68580" indent="0">
              <a:buNone/>
            </a:pPr>
            <a:r>
              <a:rPr lang="es-CO" sz="3900" b="1" dirty="0" smtClean="0"/>
              <a:t>6</a:t>
            </a:r>
            <a:r>
              <a:rPr lang="es-CO" dirty="0" smtClean="0"/>
              <a:t>. </a:t>
            </a:r>
            <a:r>
              <a:rPr lang="es-CO" b="1" u="sng" dirty="0" smtClean="0">
                <a:solidFill>
                  <a:srgbClr val="FFFF00"/>
                </a:solidFill>
              </a:rPr>
              <a:t>El </a:t>
            </a:r>
            <a:r>
              <a:rPr lang="es-CO" b="1" u="sng" dirty="0">
                <a:solidFill>
                  <a:srgbClr val="FFFF00"/>
                </a:solidFill>
              </a:rPr>
              <a:t>Profeta recogedor lleva el mismo mensaje que le fue dado al Proclamador</a:t>
            </a:r>
            <a:br>
              <a:rPr lang="es-CO" b="1" u="sng" dirty="0">
                <a:solidFill>
                  <a:srgbClr val="FFFF00"/>
                </a:solidFill>
              </a:rPr>
            </a:br>
            <a:endParaRPr lang="es-CO" b="1" u="sng" dirty="0">
              <a:solidFill>
                <a:srgbClr val="FFFF00"/>
              </a:solidFill>
            </a:endParaRPr>
          </a:p>
          <a:p>
            <a:pPr marL="68580" indent="0">
              <a:buNone/>
            </a:pPr>
            <a:r>
              <a:rPr lang="es-CO" dirty="0"/>
              <a:t>El lleva el mismo mensaje original. </a:t>
            </a:r>
            <a:r>
              <a:rPr lang="es-CO" dirty="0" smtClean="0"/>
              <a:t>Y aplica </a:t>
            </a:r>
            <a:r>
              <a:rPr lang="es-CO" dirty="0"/>
              <a:t>la profecía correctamente</a:t>
            </a:r>
            <a:r>
              <a:rPr lang="es-CO" dirty="0" smtClean="0"/>
              <a:t>.</a:t>
            </a:r>
            <a:r>
              <a:rPr lang="es-CO" dirty="0"/>
              <a:t/>
            </a:r>
            <a:br>
              <a:rPr lang="es-CO" dirty="0"/>
            </a:b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3941" y="0"/>
            <a:ext cx="2195513" cy="2925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347864" y="3439115"/>
            <a:ext cx="5580112" cy="1323439"/>
          </a:xfrm>
          <a:prstGeom prst="rect">
            <a:avLst/>
          </a:prstGeom>
        </p:spPr>
        <p:txBody>
          <a:bodyPr wrap="square">
            <a:spAutoFit/>
          </a:bodyPr>
          <a:lstStyle/>
          <a:p>
            <a:r>
              <a:rPr lang="es-CO" sz="3200" b="1" dirty="0"/>
              <a:t>7</a:t>
            </a:r>
            <a:r>
              <a:rPr lang="es-CO" dirty="0"/>
              <a:t>. </a:t>
            </a:r>
            <a:r>
              <a:rPr lang="es-CO" sz="2400" b="1" u="sng" dirty="0">
                <a:solidFill>
                  <a:srgbClr val="FFFF00"/>
                </a:solidFill>
              </a:rPr>
              <a:t>El mensaje no aplicable en el tiempo del primer profeta se vuelve una realidad en el tiempo del segundo profeta. </a:t>
            </a:r>
          </a:p>
        </p:txBody>
      </p:sp>
      <p:sp>
        <p:nvSpPr>
          <p:cNvPr id="4" name="3 Rectángulo"/>
          <p:cNvSpPr/>
          <p:nvPr/>
        </p:nvSpPr>
        <p:spPr>
          <a:xfrm>
            <a:off x="1739849" y="5229200"/>
            <a:ext cx="5688632" cy="1200329"/>
          </a:xfrm>
          <a:prstGeom prst="rect">
            <a:avLst/>
          </a:prstGeom>
        </p:spPr>
        <p:txBody>
          <a:bodyPr wrap="square">
            <a:spAutoFit/>
          </a:bodyPr>
          <a:lstStyle/>
          <a:p>
            <a:r>
              <a:rPr lang="es-CO" sz="2400" b="1" dirty="0"/>
              <a:t>Los 70 años de </a:t>
            </a:r>
            <a:r>
              <a:rPr lang="es-CO" sz="2400" b="1" dirty="0" smtClean="0"/>
              <a:t>esclavitud </a:t>
            </a:r>
            <a:r>
              <a:rPr lang="es-CO" sz="2400" b="1" dirty="0"/>
              <a:t>predichos por el profeta jeremías en el Cap.25:11. Se cumplen en el tiempo de </a:t>
            </a:r>
            <a:r>
              <a:rPr lang="es-CO" sz="2400" b="1" dirty="0" smtClean="0"/>
              <a:t>Daniel. </a:t>
            </a:r>
            <a:endParaRPr lang="es-CO" sz="24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038" y="3068960"/>
            <a:ext cx="2377802"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845209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down)">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404664"/>
            <a:ext cx="5673824" cy="1584176"/>
          </a:xfrm>
        </p:spPr>
        <p:txBody>
          <a:bodyPr>
            <a:normAutofit lnSpcReduction="10000"/>
          </a:bodyPr>
          <a:lstStyle/>
          <a:p>
            <a:pPr marL="68580" indent="0">
              <a:buNone/>
            </a:pPr>
            <a:r>
              <a:rPr lang="es-CO" sz="3600" b="1" dirty="0" smtClean="0"/>
              <a:t>8</a:t>
            </a:r>
            <a:r>
              <a:rPr lang="es-CO" dirty="0" smtClean="0"/>
              <a:t>. </a:t>
            </a:r>
            <a:r>
              <a:rPr lang="es-CO" b="1" u="sng" dirty="0" smtClean="0">
                <a:solidFill>
                  <a:srgbClr val="FFFF00"/>
                </a:solidFill>
              </a:rPr>
              <a:t>El </a:t>
            </a:r>
            <a:r>
              <a:rPr lang="es-CO" b="1" u="sng" dirty="0">
                <a:solidFill>
                  <a:srgbClr val="FFFF00"/>
                </a:solidFill>
              </a:rPr>
              <a:t>nombre del profeta debe indicar en nombre del ministerio</a:t>
            </a:r>
            <a:r>
              <a:rPr lang="es-CO" b="1" u="sng" dirty="0" smtClean="0">
                <a:solidFill>
                  <a:srgbClr val="FFFF00"/>
                </a:solidFill>
              </a:rPr>
              <a:t>.</a:t>
            </a:r>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922"/>
            <a:ext cx="2250951"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760831" y="1902655"/>
            <a:ext cx="5904656" cy="1384995"/>
          </a:xfrm>
          <a:prstGeom prst="rect">
            <a:avLst/>
          </a:prstGeom>
        </p:spPr>
        <p:txBody>
          <a:bodyPr wrap="square">
            <a:spAutoFit/>
          </a:bodyPr>
          <a:lstStyle/>
          <a:p>
            <a:pPr algn="ctr"/>
            <a:r>
              <a:rPr lang="es-CO" sz="2800" b="1" dirty="0"/>
              <a:t>Tal es el caso de Isaías 1:1, donde dice: «Visión de Isaías», </a:t>
            </a:r>
            <a:r>
              <a:rPr lang="es-CO" sz="2800" b="1" dirty="0" smtClean="0"/>
              <a:t>allí </a:t>
            </a:r>
            <a:r>
              <a:rPr lang="es-CO" sz="2800" b="1" dirty="0"/>
              <a:t>se indica su ministerio, y su nombre</a:t>
            </a:r>
          </a:p>
        </p:txBody>
      </p:sp>
      <p:sp>
        <p:nvSpPr>
          <p:cNvPr id="4" name="3 Rectángulo"/>
          <p:cNvSpPr/>
          <p:nvPr/>
        </p:nvSpPr>
        <p:spPr>
          <a:xfrm>
            <a:off x="3275856" y="3573016"/>
            <a:ext cx="5742384" cy="1015663"/>
          </a:xfrm>
          <a:prstGeom prst="rect">
            <a:avLst/>
          </a:prstGeom>
        </p:spPr>
        <p:txBody>
          <a:bodyPr wrap="square">
            <a:spAutoFit/>
          </a:bodyPr>
          <a:lstStyle/>
          <a:p>
            <a:r>
              <a:rPr lang="es-CO" sz="3200" b="1" dirty="0" smtClean="0"/>
              <a:t>9</a:t>
            </a:r>
            <a:r>
              <a:rPr lang="es-CO" dirty="0" smtClean="0"/>
              <a:t>. </a:t>
            </a:r>
            <a:r>
              <a:rPr lang="es-CO" sz="2800" b="1" u="sng" dirty="0" smtClean="0">
                <a:solidFill>
                  <a:srgbClr val="FFFF00"/>
                </a:solidFill>
              </a:rPr>
              <a:t>El </a:t>
            </a:r>
            <a:r>
              <a:rPr lang="es-CO" sz="2800" b="1" u="sng" dirty="0">
                <a:solidFill>
                  <a:srgbClr val="FFFF00"/>
                </a:solidFill>
              </a:rPr>
              <a:t>segundo profeta siempre saca un remanente del pueblo</a:t>
            </a:r>
            <a:r>
              <a:rPr lang="es-CO" b="1" dirty="0" smtClean="0"/>
              <a:t>. </a:t>
            </a:r>
            <a:endParaRPr lang="es-CO" b="1" dirty="0"/>
          </a:p>
        </p:txBody>
      </p:sp>
      <p:sp>
        <p:nvSpPr>
          <p:cNvPr id="5" name="4 Rectángulo"/>
          <p:cNvSpPr/>
          <p:nvPr/>
        </p:nvSpPr>
        <p:spPr>
          <a:xfrm>
            <a:off x="539552" y="5301208"/>
            <a:ext cx="8280920" cy="1569660"/>
          </a:xfrm>
          <a:prstGeom prst="rect">
            <a:avLst/>
          </a:prstGeom>
        </p:spPr>
        <p:txBody>
          <a:bodyPr wrap="square">
            <a:spAutoFit/>
          </a:bodyPr>
          <a:lstStyle/>
          <a:p>
            <a:pPr algn="ctr"/>
            <a:r>
              <a:rPr lang="es-CO" sz="2400" b="1" dirty="0" smtClean="0"/>
              <a:t>El profeta de Dios induce al pueblo a obedecer los mandamientos de Dios  </a:t>
            </a:r>
            <a:r>
              <a:rPr lang="es-CO" sz="2400" b="1" dirty="0" smtClean="0">
                <a:solidFill>
                  <a:srgbClr val="FFFF00"/>
                </a:solidFill>
              </a:rPr>
              <a:t>(1Rey.18:17)</a:t>
            </a:r>
            <a:r>
              <a:rPr lang="es-CO" sz="2400" b="1" dirty="0" smtClean="0"/>
              <a:t>, por ello, Dios </a:t>
            </a:r>
            <a:r>
              <a:rPr lang="es-CO" sz="2400" b="1" dirty="0"/>
              <a:t>hace que a </a:t>
            </a:r>
            <a:r>
              <a:rPr lang="es-CO" sz="2400" b="1" dirty="0" smtClean="0"/>
              <a:t>través </a:t>
            </a:r>
            <a:r>
              <a:rPr lang="es-CO" sz="2400" b="1" dirty="0"/>
              <a:t>del  profeta </a:t>
            </a:r>
            <a:r>
              <a:rPr lang="es-CO" sz="2400" b="1" dirty="0" smtClean="0"/>
              <a:t>Elías </a:t>
            </a:r>
            <a:r>
              <a:rPr lang="es-CO" sz="2400" b="1" dirty="0"/>
              <a:t>quede un </a:t>
            </a:r>
            <a:r>
              <a:rPr lang="es-CO" sz="2400" b="1" dirty="0" smtClean="0"/>
              <a:t>remanente fiel </a:t>
            </a:r>
            <a:r>
              <a:rPr lang="es-CO" sz="2400" b="1" dirty="0"/>
              <a:t>a los mandamientos de Dios. </a:t>
            </a:r>
            <a:r>
              <a:rPr lang="es-CO" sz="2400" b="1" dirty="0">
                <a:solidFill>
                  <a:srgbClr val="FFFF00"/>
                </a:solidFill>
              </a:rPr>
              <a:t>1Reyes 19:14 </a:t>
            </a: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429000"/>
            <a:ext cx="2520280"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42612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par>
                                <p:cTn id="16" presetID="21" presetClass="entr" presetSubtype="1" fill="hold" nodeType="withEffect">
                                  <p:stCondLst>
                                    <p:cond delay="0"/>
                                  </p:stCondLst>
                                  <p:childTnLst>
                                    <p:set>
                                      <p:cBhvr>
                                        <p:cTn id="17" dur="1" fill="hold">
                                          <p:stCondLst>
                                            <p:cond delay="0"/>
                                          </p:stCondLst>
                                        </p:cTn>
                                        <p:tgtEl>
                                          <p:spTgt spid="2051"/>
                                        </p:tgtEl>
                                        <p:attrNameLst>
                                          <p:attrName>style.visibility</p:attrName>
                                        </p:attrNameLst>
                                      </p:cBhvr>
                                      <p:to>
                                        <p:strVal val="visible"/>
                                      </p:to>
                                    </p:set>
                                    <p:animEffect transition="in" filter="wheel(1)">
                                      <p:cBhvr>
                                        <p:cTn id="18" dur="2000"/>
                                        <p:tgtEl>
                                          <p:spTgt spid="2051"/>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randombar(horizontal)">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14400" y="332656"/>
            <a:ext cx="4017640" cy="2880320"/>
          </a:xfrm>
        </p:spPr>
        <p:txBody>
          <a:bodyPr>
            <a:normAutofit fontScale="92500" lnSpcReduction="10000"/>
          </a:bodyPr>
          <a:lstStyle/>
          <a:p>
            <a:pPr marL="68580" indent="0">
              <a:buNone/>
            </a:pPr>
            <a:r>
              <a:rPr lang="es-CO" sz="4000" b="1" dirty="0" smtClean="0"/>
              <a:t>10</a:t>
            </a:r>
            <a:r>
              <a:rPr lang="es-CO" dirty="0" smtClean="0"/>
              <a:t>. </a:t>
            </a:r>
            <a:r>
              <a:rPr lang="es-CO" b="1" u="sng" dirty="0" smtClean="0">
                <a:solidFill>
                  <a:srgbClr val="FFFF00"/>
                </a:solidFill>
              </a:rPr>
              <a:t>La </a:t>
            </a:r>
            <a:r>
              <a:rPr lang="es-CO" b="1" u="sng" dirty="0">
                <a:solidFill>
                  <a:srgbClr val="FFFF00"/>
                </a:solidFill>
              </a:rPr>
              <a:t>aceptación del mensaje del Profeta recogedor es de vida o muerte</a:t>
            </a:r>
            <a:r>
              <a:rPr lang="es-CO" dirty="0" smtClean="0"/>
              <a:t>. </a:t>
            </a:r>
          </a:p>
          <a:p>
            <a:pPr marL="68580" indent="0">
              <a:buNone/>
            </a:pPr>
            <a:r>
              <a:rPr lang="es-CO" dirty="0" smtClean="0"/>
              <a:t>Los induce a tomar una decisión.</a:t>
            </a:r>
            <a:endParaRPr lang="es-CO" dirty="0"/>
          </a:p>
          <a:p>
            <a:endParaRPr lang="es-CO" dirty="0"/>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404664"/>
            <a:ext cx="3240360" cy="3576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257600"/>
            <a:ext cx="4320480" cy="36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508104" y="4019452"/>
            <a:ext cx="3491880" cy="3323987"/>
          </a:xfrm>
          <a:prstGeom prst="rect">
            <a:avLst/>
          </a:prstGeom>
        </p:spPr>
        <p:txBody>
          <a:bodyPr wrap="square">
            <a:spAutoFit/>
          </a:bodyPr>
          <a:lstStyle/>
          <a:p>
            <a:pPr algn="ctr"/>
            <a:r>
              <a:rPr lang="es-CO" sz="2400" b="1" dirty="0" smtClean="0"/>
              <a:t>«Porque </a:t>
            </a:r>
            <a:r>
              <a:rPr lang="es-CO" sz="2400" b="1" dirty="0"/>
              <a:t>de tal manera amó Dios al </a:t>
            </a:r>
            <a:r>
              <a:rPr lang="es-CO" sz="2400" b="1" dirty="0" smtClean="0"/>
              <a:t>mundo, </a:t>
            </a:r>
            <a:r>
              <a:rPr lang="es-CO" sz="2400" b="1" dirty="0"/>
              <a:t>que dio a su Hijo </a:t>
            </a:r>
            <a:r>
              <a:rPr lang="es-CO" sz="2400" b="1" dirty="0" smtClean="0"/>
              <a:t>único, </a:t>
            </a:r>
            <a:r>
              <a:rPr lang="es-CO" sz="2400" b="1" dirty="0"/>
              <a:t>para que todo aquel que crea en Él no </a:t>
            </a:r>
            <a:r>
              <a:rPr lang="es-CO" sz="2400" b="1" dirty="0" smtClean="0"/>
              <a:t>perezca, </a:t>
            </a:r>
            <a:r>
              <a:rPr lang="es-CO" sz="2400" b="1" dirty="0"/>
              <a:t>más tenga vida eterna» </a:t>
            </a:r>
            <a:endParaRPr lang="es-CO" sz="2400" b="1" dirty="0" smtClean="0"/>
          </a:p>
          <a:p>
            <a:pPr algn="ctr"/>
            <a:r>
              <a:rPr lang="es-CO" sz="2400" b="1" dirty="0" smtClean="0">
                <a:solidFill>
                  <a:srgbClr val="FFFF00"/>
                </a:solidFill>
              </a:rPr>
              <a:t>(</a:t>
            </a:r>
            <a:r>
              <a:rPr lang="es-CO" sz="2400" b="1" dirty="0">
                <a:solidFill>
                  <a:srgbClr val="FFFF00"/>
                </a:solidFill>
              </a:rPr>
              <a:t>Juan 3:16).</a:t>
            </a:r>
            <a:br>
              <a:rPr lang="es-CO" sz="2400" b="1" dirty="0">
                <a:solidFill>
                  <a:srgbClr val="FFFF00"/>
                </a:solidFill>
              </a:rPr>
            </a:br>
            <a:endParaRPr lang="es-CO" sz="2400" b="1" dirty="0">
              <a:solidFill>
                <a:srgbClr val="FFFF00"/>
              </a:solidFill>
            </a:endParaRPr>
          </a:p>
          <a:p>
            <a:r>
              <a:rPr lang="es-CO" dirty="0"/>
              <a:t> </a:t>
            </a:r>
          </a:p>
        </p:txBody>
      </p:sp>
    </p:spTree>
    <p:extLst>
      <p:ext uri="{BB962C8B-B14F-4D97-AF65-F5344CB8AC3E}">
        <p14:creationId xmlns:p14="http://schemas.microsoft.com/office/powerpoint/2010/main" val="330303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0"/>
            <a:ext cx="8820472" cy="6858000"/>
          </a:xfrm>
          <a:solidFill>
            <a:schemeClr val="accent4">
              <a:lumMod val="20000"/>
              <a:lumOff val="80000"/>
            </a:schemeClr>
          </a:solidFill>
        </p:spPr>
        <p:txBody>
          <a:bodyPr/>
          <a:lstStyle/>
          <a:p>
            <a:pPr marL="68580" indent="0" algn="ctr">
              <a:buNone/>
            </a:pPr>
            <a:endParaRPr lang="es-CO" dirty="0" smtClean="0"/>
          </a:p>
          <a:p>
            <a:pPr marL="68580" indent="0" algn="ctr">
              <a:buNone/>
            </a:pPr>
            <a:r>
              <a:rPr lang="es-CO" dirty="0" smtClean="0">
                <a:solidFill>
                  <a:srgbClr val="002060"/>
                </a:solidFill>
              </a:rPr>
              <a:t>En vista de la importancia que tiene este tema, lo hemos dividido en tres sesiones. Por tanto, mi mayor deseo y oración es que sean de gran bendición para usted, ya que ellos nos dicen del gran amor de Dios por usted, pues nos enseña principalmente el interés de Nuestro Salvador por que a través de todos los profetas, quizá usted le abra su corazón, y sea salvo. Amen.</a:t>
            </a:r>
          </a:p>
          <a:p>
            <a:pPr marL="68580" indent="0" algn="ctr">
              <a:buNone/>
            </a:pPr>
            <a:endParaRPr lang="es-CO" dirty="0" smtClean="0">
              <a:solidFill>
                <a:srgbClr val="002060"/>
              </a:solidFill>
            </a:endParaRPr>
          </a:p>
          <a:p>
            <a:pPr marL="68580" indent="0" algn="ctr">
              <a:buNone/>
            </a:pPr>
            <a:r>
              <a:rPr lang="es-CO" dirty="0" smtClean="0">
                <a:solidFill>
                  <a:srgbClr val="002060"/>
                </a:solidFill>
              </a:rPr>
              <a:t>Le invito para que juntos estudiemos la segunda parte, que de seguro saldrá beneficiado.</a:t>
            </a:r>
            <a:endParaRPr lang="es-CO" dirty="0">
              <a:solidFill>
                <a:srgbClr val="002060"/>
              </a:solidFill>
            </a:endParaRPr>
          </a:p>
        </p:txBody>
      </p:sp>
    </p:spTree>
    <p:extLst>
      <p:ext uri="{BB962C8B-B14F-4D97-AF65-F5344CB8AC3E}">
        <p14:creationId xmlns:p14="http://schemas.microsoft.com/office/powerpoint/2010/main" val="84263097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610</Words>
  <Application>Microsoft Office PowerPoint</Application>
  <PresentationFormat>Presentación en pantalla (4:3)</PresentationFormat>
  <Paragraphs>49</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Tema de Office</vt:lpstr>
      <vt:lpstr>Presentación de PowerPoint</vt:lpstr>
      <vt:lpstr>¿Quién es un profeta?</vt:lpstr>
      <vt:lpstr>VEAMOS LOS DOS TIPO DE PROFETAS QUE HAY: </vt:lpstr>
      <vt:lpstr>Presentación de PowerPoint</vt:lpstr>
      <vt:lpstr>TIPOS DE PROFETAS EN PROFECÍAS DE TIEMPO</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2014-03-10T20:34:09Z</dcterms:created>
  <dcterms:modified xsi:type="dcterms:W3CDTF">2014-03-10T20:34:28Z</dcterms:modified>
</cp:coreProperties>
</file>